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4"/>
  </p:sldMasterIdLst>
  <p:sldIdLst>
    <p:sldId id="259" r:id="rId5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78B4"/>
    <a:srgbClr val="005EB8"/>
    <a:srgbClr val="08B48B"/>
    <a:srgbClr val="7D97CB"/>
    <a:srgbClr val="476BB3"/>
    <a:srgbClr val="004F9E"/>
    <a:srgbClr val="07A17C"/>
    <a:srgbClr val="08C497"/>
    <a:srgbClr val="00CC99"/>
    <a:srgbClr val="81C5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1" d="100"/>
          <a:sy n="71" d="100"/>
        </p:scale>
        <p:origin x="3180" y="54"/>
      </p:cViewPr>
      <p:guideLst>
        <p:guide orient="horz" pos="3120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4433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4855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0074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2248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8868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773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3406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1543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2396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3536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2865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3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7">
            <a:extLst>
              <a:ext uri="{FF2B5EF4-FFF2-40B4-BE49-F238E27FC236}">
                <a16:creationId xmlns:a16="http://schemas.microsoft.com/office/drawing/2014/main" id="{4FCC0C64-F31E-4EF7-81CA-9F36C8E05D24}"/>
              </a:ext>
            </a:extLst>
          </p:cNvPr>
          <p:cNvSpPr txBox="1"/>
          <p:nvPr/>
        </p:nvSpPr>
        <p:spPr>
          <a:xfrm>
            <a:off x="183870" y="998105"/>
            <a:ext cx="6478263" cy="1987550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4572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it-IT" sz="4400" b="1" spc="-60" dirty="0">
                <a:solidFill>
                  <a:srgbClr val="004F9E"/>
                </a:solidFill>
                <a:latin typeface="Helvetica" panose="020B0604020202020204" pitchFamily="34" charset="0"/>
                <a:cs typeface="Segoe UI" panose="020B0502040204020203" pitchFamily="34" charset="0"/>
              </a:rPr>
              <a:t>Come valuta la sua esperienza in questo ospedale?</a:t>
            </a:r>
          </a:p>
        </p:txBody>
      </p:sp>
      <p:sp>
        <p:nvSpPr>
          <p:cNvPr id="8" name="Text Box 9">
            <a:extLst>
              <a:ext uri="{FF2B5EF4-FFF2-40B4-BE49-F238E27FC236}">
                <a16:creationId xmlns:a16="http://schemas.microsoft.com/office/drawing/2014/main" id="{A504A685-3EC5-4DF1-8A70-AB9DDDF8F109}"/>
              </a:ext>
            </a:extLst>
          </p:cNvPr>
          <p:cNvSpPr txBox="1"/>
          <p:nvPr/>
        </p:nvSpPr>
        <p:spPr>
          <a:xfrm>
            <a:off x="183870" y="3433222"/>
            <a:ext cx="5206951" cy="831215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dirty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Indagine sui Pazienti Adulti Ricoverati nel NHS (Servizio Sanitario Nazionale Britannico</a:t>
            </a:r>
            <a:r>
              <a:rPr kumimoji="0" lang="it-IT" b="1" i="0" u="none" strike="noStrike" kern="1200" cap="none" spc="0" normalizeH="0" baseline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) 2026</a:t>
            </a:r>
            <a:endParaRPr kumimoji="0" lang="it-IT" b="1" i="0" u="none" strike="noStrike" kern="1200" cap="none" spc="0" normalizeH="0" baseline="0" dirty="0">
              <a:ln>
                <a:noFill/>
              </a:ln>
              <a:solidFill>
                <a:srgbClr val="005EB8"/>
              </a:solidFill>
              <a:effectLst/>
              <a:uLnTx/>
              <a:uFillTx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 </a:t>
            </a:r>
          </a:p>
        </p:txBody>
      </p:sp>
      <p:sp>
        <p:nvSpPr>
          <p:cNvPr id="10" name="Text Box 10">
            <a:extLst>
              <a:ext uri="{FF2B5EF4-FFF2-40B4-BE49-F238E27FC236}">
                <a16:creationId xmlns:a16="http://schemas.microsoft.com/office/drawing/2014/main" id="{D5CC4655-3EC7-439C-BC56-47F7B5340CA6}"/>
              </a:ext>
            </a:extLst>
          </p:cNvPr>
          <p:cNvSpPr txBox="1"/>
          <p:nvPr/>
        </p:nvSpPr>
        <p:spPr>
          <a:xfrm>
            <a:off x="190127" y="3965221"/>
            <a:ext cx="6227098" cy="1557529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144145" lvl="0" indent="0" defTabSz="457200" rtl="0" eaLnBrk="1" fontAlgn="auto" latinLnBrk="0" hangingPunct="1"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L'ospedale sta effettuando un sondaggio per capire cosa pensano i pazienti dell'esperienza </a:t>
            </a:r>
            <a:r>
              <a:rPr lang="it-IT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durante il ricovero</a:t>
            </a:r>
            <a:r>
              <a:rPr kumimoji="0" lang="it-IT" sz="16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 marL="0" marR="144145" lvl="0" indent="0" defTabSz="457200" rtl="0" eaLnBrk="1" fontAlgn="auto" latinLnBrk="0" hangingPunct="1"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it-IT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Rientra nel programma nazionale per </a:t>
            </a:r>
            <a:r>
              <a:rPr lang="it-IT" sz="1600" b="1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migliorare le esperienze dei pazienti in ospedale. </a:t>
            </a:r>
            <a:r>
              <a:rPr lang="it-IT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La partecipazione al sondaggio è </a:t>
            </a:r>
            <a:r>
              <a:rPr lang="it-IT" sz="1600" b="1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volontaria </a:t>
            </a:r>
            <a:r>
              <a:rPr lang="it-IT" sz="1600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it-IT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e tutte le risposte sono </a:t>
            </a:r>
            <a:r>
              <a:rPr lang="it-IT" sz="1600" b="1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confidenziali</a:t>
            </a:r>
            <a:r>
              <a:rPr lang="it-IT" sz="1600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 marL="0" marR="144145" lvl="0" indent="0" defTabSz="4572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144145" lvl="0" indent="0" defTabSz="4572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 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E0BEA8F-58A8-41D0-B3D1-CDA2F44BC927}"/>
              </a:ext>
            </a:extLst>
          </p:cNvPr>
          <p:cNvSpPr/>
          <p:nvPr/>
        </p:nvSpPr>
        <p:spPr>
          <a:xfrm>
            <a:off x="0" y="7162681"/>
            <a:ext cx="6858000" cy="274331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B6670A-168E-461C-AFBC-AB5EE50503EE}"/>
              </a:ext>
            </a:extLst>
          </p:cNvPr>
          <p:cNvSpPr/>
          <p:nvPr/>
        </p:nvSpPr>
        <p:spPr>
          <a:xfrm>
            <a:off x="146070" y="6310282"/>
            <a:ext cx="6315213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144145" lvl="0" indent="0" defTabSz="457200" rtl="0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lang="en-GB" sz="1500" dirty="0">
              <a:solidFill>
                <a:prstClr val="black">
                  <a:lumMod val="85000"/>
                  <a:lumOff val="15000"/>
                </a:prst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E843288-4E53-4803-BBF9-D23A616627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3773" y="5781047"/>
            <a:ext cx="4164227" cy="4124953"/>
          </a:xfrm>
          <a:prstGeom prst="rect">
            <a:avLst/>
          </a:prstGeom>
          <a:effectLst>
            <a:outerShdw blurRad="50800" dist="38100" dir="8100000" sx="103000" sy="103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</p:pic>
      <p:pic>
        <p:nvPicPr>
          <p:cNvPr id="1027" name="Picture 3" descr="NHS 10mm - RGB Blue">
            <a:extLst>
              <a:ext uri="{FF2B5EF4-FFF2-40B4-BE49-F238E27FC236}">
                <a16:creationId xmlns:a16="http://schemas.microsoft.com/office/drawing/2014/main" id="{665DA038-DDB9-405A-B675-DEE85F4362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477" y="286515"/>
            <a:ext cx="1235075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 Box 2">
            <a:extLst>
              <a:ext uri="{FF2B5EF4-FFF2-40B4-BE49-F238E27FC236}">
                <a16:creationId xmlns:a16="http://schemas.microsoft.com/office/drawing/2014/main" id="{6BBC8F2D-8B1E-4627-9FCE-ED1F74AB4AD4}"/>
              </a:ext>
            </a:extLst>
          </p:cNvPr>
          <p:cNvSpPr txBox="1"/>
          <p:nvPr/>
        </p:nvSpPr>
        <p:spPr>
          <a:xfrm>
            <a:off x="146070" y="7326132"/>
            <a:ext cx="3177898" cy="2487546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>
              <a:spcAft>
                <a:spcPts val="0"/>
              </a:spcAft>
            </a:pPr>
            <a:r>
              <a:rPr lang="it-IT" sz="12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Se </a:t>
            </a:r>
            <a:r>
              <a:rPr lang="it-IT" sz="1200" b="1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non</a:t>
            </a:r>
            <a:r>
              <a:rPr lang="it-IT" sz="12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 desidera partecipare, o in caso di domande sul sondaggio, può contattare:</a:t>
            </a:r>
          </a:p>
          <a:p>
            <a:pPr>
              <a:spcAft>
                <a:spcPts val="0"/>
              </a:spcAft>
            </a:pPr>
            <a:endParaRPr lang="en-US" sz="1200" dirty="0">
              <a:solidFill>
                <a:schemeClr val="bg1"/>
              </a:solidFill>
              <a:effectLst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285750" indent="-285750" rtl="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12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Numero di telefono del Trust </a:t>
            </a:r>
            <a:r>
              <a:rPr lang="it-IT" sz="1200" dirty="0">
                <a:solidFill>
                  <a:schemeClr val="bg1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(</a:t>
            </a:r>
            <a:r>
              <a:rPr lang="it-IT" sz="12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obbligatorio)</a:t>
            </a:r>
          </a:p>
          <a:p>
            <a:pPr marL="285750" indent="-285750" rtl="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12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Indirizzo e-mail del Trust (se disponibile)</a:t>
            </a:r>
          </a:p>
          <a:p>
            <a:pPr marL="285750" indent="-285750" rtl="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12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Indirizzo del Trust </a:t>
            </a:r>
            <a:r>
              <a:rPr lang="it-IT" sz="1200" dirty="0">
                <a:solidFill>
                  <a:schemeClr val="bg1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(</a:t>
            </a:r>
            <a:r>
              <a:rPr lang="it-IT" sz="12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se disponibile</a:t>
            </a:r>
            <a:r>
              <a:rPr lang="it-IT" sz="1200" dirty="0">
                <a:solidFill>
                  <a:schemeClr val="bg1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)</a:t>
            </a:r>
          </a:p>
          <a:p>
            <a:pPr rtl="0">
              <a:lnSpc>
                <a:spcPts val="1600"/>
              </a:lnSpc>
              <a:spcAft>
                <a:spcPts val="0"/>
              </a:spcAft>
            </a:pPr>
            <a:r>
              <a:rPr lang="it-IT" sz="1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</a:p>
          <a:p>
            <a:pPr rtl="0">
              <a:lnSpc>
                <a:spcPts val="1600"/>
              </a:lnSpc>
              <a:spcAft>
                <a:spcPts val="0"/>
              </a:spcAft>
            </a:pPr>
            <a:r>
              <a:rPr lang="it-IT" sz="1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</a:p>
          <a:p>
            <a:pPr rtl="0">
              <a:lnSpc>
                <a:spcPts val="1600"/>
              </a:lnSpc>
              <a:spcAft>
                <a:spcPts val="0"/>
              </a:spcAft>
            </a:pPr>
            <a:r>
              <a:rPr lang="it-IT" sz="1100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21" name="Text Box 10">
            <a:extLst>
              <a:ext uri="{FF2B5EF4-FFF2-40B4-BE49-F238E27FC236}">
                <a16:creationId xmlns:a16="http://schemas.microsoft.com/office/drawing/2014/main" id="{24AC7AE2-6411-4BA5-86F0-3603FFC7A110}"/>
              </a:ext>
            </a:extLst>
          </p:cNvPr>
          <p:cNvSpPr txBox="1"/>
          <p:nvPr/>
        </p:nvSpPr>
        <p:spPr>
          <a:xfrm>
            <a:off x="183870" y="5628520"/>
            <a:ext cx="5814594" cy="763430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R="144145" rtl="0">
              <a:defRPr/>
            </a:pPr>
            <a:r>
              <a:rPr lang="it-IT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Se le è stato chiesto di partecipare, il suo nome, numero di telefono e indirizzo postale saranno condivisi con i ricercatori, che le invieranno una lettera e dei promemoria tramite SMS. Può completare il sondaggio online o mediante un modulo cartaceo.</a:t>
            </a:r>
          </a:p>
          <a:p>
            <a:pPr marL="0" marR="144145" lvl="0" indent="0" defTabSz="457200" rtl="0" eaLnBrk="1" fontAlgn="auto" latinLnBrk="0" hangingPunct="1"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lang="en-GB" sz="1400" dirty="0">
              <a:solidFill>
                <a:schemeClr val="accent1"/>
              </a:solidFill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144145" lvl="0" indent="0" defTabSz="4572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144145" lvl="0" indent="0" defTabSz="4572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 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CEFF49F-0122-4EB4-915F-7B99EE9BC762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27" y="234865"/>
            <a:ext cx="2182495" cy="6921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63CFCBE-29D0-25C3-DC67-C7D0FB848759}"/>
              </a:ext>
            </a:extLst>
          </p:cNvPr>
          <p:cNvSpPr txBox="1"/>
          <p:nvPr/>
        </p:nvSpPr>
        <p:spPr>
          <a:xfrm>
            <a:off x="146070" y="8907895"/>
            <a:ext cx="33879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it-IT" sz="1200" b="1" dirty="0">
                <a:solidFill>
                  <a:schemeClr val="bg1"/>
                </a:solidFill>
              </a:rPr>
              <a:t>Il sondaggio sui Pazienti Adulti Ricoverati nel NHS (Servizio Sanitario Nazionale Britannico) è autorizzato al trattamento dei dati di contatto ai sensi dell'Articolo 251 (NHS Act 2006)</a:t>
            </a:r>
          </a:p>
        </p:txBody>
      </p:sp>
    </p:spTree>
    <p:extLst>
      <p:ext uri="{BB962C8B-B14F-4D97-AF65-F5344CB8AC3E}">
        <p14:creationId xmlns:p14="http://schemas.microsoft.com/office/powerpoint/2010/main" val="16169173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7623a42-35a9-4102-8300-f548beb2c0a8">
      <Terms xmlns="http://schemas.microsoft.com/office/infopath/2007/PartnerControls"/>
    </lcf76f155ced4ddcb4097134ff3c332f>
    <TaxCatchAll xmlns="273dce25-ea9f-43ce-abb0-40b0ff6018b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E8725CF6FB2342AF511DF0FE9E4C42" ma:contentTypeVersion="20" ma:contentTypeDescription="Create a new document." ma:contentTypeScope="" ma:versionID="65144a5d56743cdb300dad11842c9cd0">
  <xsd:schema xmlns:xsd="http://www.w3.org/2001/XMLSchema" xmlns:xs="http://www.w3.org/2001/XMLSchema" xmlns:p="http://schemas.microsoft.com/office/2006/metadata/properties" xmlns:ns2="b7623a42-35a9-4102-8300-f548beb2c0a8" xmlns:ns3="273dce25-ea9f-43ce-abb0-40b0ff6018b1" targetNamespace="http://schemas.microsoft.com/office/2006/metadata/properties" ma:root="true" ma:fieldsID="dfb7b476c2804bafca76aaa86b892e5f" ns2:_="" ns3:_="">
    <xsd:import namespace="b7623a42-35a9-4102-8300-f548beb2c0a8"/>
    <xsd:import namespace="273dce25-ea9f-43ce-abb0-40b0ff6018b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623a42-35a9-4102-8300-f548beb2c0a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3f2ccb35-9b24-40d2-ac78-75701ecb79c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3dce25-ea9f-43ce-abb0-40b0ff6018b1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0cb6133f-2396-418c-b5e2-db168cda03de}" ma:internalName="TaxCatchAll" ma:showField="CatchAllData" ma:web="273dce25-ea9f-43ce-abb0-40b0ff6018b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CE8286D-7FC9-45E5-A744-104DD39D110A}">
  <ds:schemaRefs>
    <ds:schemaRef ds:uri="http://schemas.microsoft.com/office/2006/metadata/properties"/>
    <ds:schemaRef ds:uri="http://schemas.microsoft.com/office/infopath/2007/PartnerControls"/>
    <ds:schemaRef ds:uri="c497441b-d3fe-4788-8629-aff52d38f515"/>
    <ds:schemaRef ds:uri="1d162527-c308-4a98-98b8-9e726c57dd8b"/>
  </ds:schemaRefs>
</ds:datastoreItem>
</file>

<file path=customXml/itemProps2.xml><?xml version="1.0" encoding="utf-8"?>
<ds:datastoreItem xmlns:ds="http://schemas.openxmlformats.org/officeDocument/2006/customXml" ds:itemID="{20EE32CA-061A-4623-AA4E-7D591736E96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E4D046E-3AEC-4CF1-AA2F-A1F38E344004}"/>
</file>

<file path=docMetadata/LabelInfo.xml><?xml version="1.0" encoding="utf-8"?>
<clbl:labelList xmlns:clbl="http://schemas.microsoft.com/office/2020/mipLabelMetadata">
  <clbl:label id="{19f7f50a-c692-4f56-92a0-10ab17c7532a}" enabled="1" method="Privileged" siteId="{87d48f5f-7eb6-48dd-b269-dae3dea931b5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187</Words>
  <Application>Microsoft Office PowerPoint</Application>
  <PresentationFormat>A4 Paper (210x297 mm)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Helvetica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2025-09-25T14:08:58Z</dcterms:created>
  <dcterms:modified xsi:type="dcterms:W3CDTF">2026-09-21T09:12:18Z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0x01010016E8725CF6FB2342AF511DF0FE9E4C42</vt:lpwstr>
  </property>
  <property fmtid="{D5CDD505-2E9C-101B-9397-08002B2CF9AE}" pid="3" name="MediaServiceImageTags">
    <vt:lpwstr/>
  </property>
</Properties>
</file>